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9"/>
  </p:notesMasterIdLst>
  <p:sldIdLst>
    <p:sldId id="256" r:id="rId2"/>
    <p:sldId id="263" r:id="rId3"/>
    <p:sldId id="259" r:id="rId4"/>
    <p:sldId id="260" r:id="rId5"/>
    <p:sldId id="266" r:id="rId6"/>
    <p:sldId id="265" r:id="rId7"/>
    <p:sldId id="258" r:id="rId8"/>
    <p:sldId id="264" r:id="rId9"/>
    <p:sldId id="274" r:id="rId10"/>
    <p:sldId id="269" r:id="rId11"/>
    <p:sldId id="267" r:id="rId12"/>
    <p:sldId id="268" r:id="rId13"/>
    <p:sldId id="270" r:id="rId14"/>
    <p:sldId id="272" r:id="rId15"/>
    <p:sldId id="271" r:id="rId16"/>
    <p:sldId id="273" r:id="rId17"/>
    <p:sldId id="26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95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51" d="100"/>
          <a:sy n="51" d="100"/>
        </p:scale>
        <p:origin x="-240" y="-86"/>
      </p:cViewPr>
      <p:guideLst>
        <p:guide orient="horz" pos="2160"/>
        <p:guide pos="3840"/>
      </p:guideLst>
    </p:cSldViewPr>
  </p:slideViewPr>
  <p:notesTextViewPr>
    <p:cViewPr>
      <p:scale>
        <a:sx n="1" d="1"/>
        <a:sy n="1" d="1"/>
      </p:scale>
      <p:origin x="0" y="0"/>
    </p:cViewPr>
  </p:notesTextViewPr>
  <p:sorterViewPr>
    <p:cViewPr>
      <p:scale>
        <a:sx n="100" d="100"/>
        <a:sy n="100" d="100"/>
      </p:scale>
      <p:origin x="0" y="491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C4D07-D5F9-4701-B70D-3474AF67A692}" type="datetimeFigureOut">
              <a:rPr lang="en-IN" smtClean="0"/>
              <a:t>17-07-2019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87168-CD63-4668-87D6-2879CA549BD7}" type="slidenum">
              <a:rPr lang="en-IN" smtClean="0"/>
              <a:t>‹#›</a:t>
            </a:fld>
            <a:endParaRPr lang="en-IN"/>
          </a:p>
        </p:txBody>
      </p:sp>
    </p:spTree>
    <p:extLst>
      <p:ext uri="{BB962C8B-B14F-4D97-AF65-F5344CB8AC3E}">
        <p14:creationId xmlns:p14="http://schemas.microsoft.com/office/powerpoint/2010/main" val="18473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D540B521-8002-4E12-B4EC-843D3CD8C734}" type="datetimeFigureOut">
              <a:rPr lang="en-IN" smtClean="0"/>
              <a:t>17-07-2019</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2D1A3864-6D59-4330-B474-9EE0F3219A79}"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25967135"/>
      </p:ext>
    </p:extLst>
  </p:cSld>
  <p:clrMapOvr>
    <a:masterClrMapping/>
  </p:clrMapOvr>
  <p:extLst>
    <p:ext uri="{DCECCB84-F9BA-43D5-87BE-67443E8EF086}">
      <p15:sldGuideLst xmlns:p15="http://schemas.microsoft.com/office/powerpoint/2012/main" xmlns="">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40B521-8002-4E12-B4EC-843D3CD8C734}" type="datetimeFigureOut">
              <a:rPr lang="en-IN" smtClean="0"/>
              <a:t>17-07-2019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1A3864-6D59-4330-B474-9EE0F3219A79}" type="slidenum">
              <a:rPr lang="en-IN" smtClean="0"/>
              <a:t>‹#›</a:t>
            </a:fld>
            <a:endParaRPr lang="en-IN"/>
          </a:p>
        </p:txBody>
      </p:sp>
    </p:spTree>
    <p:extLst>
      <p:ext uri="{BB962C8B-B14F-4D97-AF65-F5344CB8AC3E}">
        <p14:creationId xmlns:p14="http://schemas.microsoft.com/office/powerpoint/2010/main" val="2166287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D540B521-8002-4E12-B4EC-843D3CD8C734}" type="datetimeFigureOut">
              <a:rPr lang="en-IN" smtClean="0"/>
              <a:t>17-07-2019</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2D1A3864-6D59-4330-B474-9EE0F3219A79}"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78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40B521-8002-4E12-B4EC-843D3CD8C734}" type="datetimeFigureOut">
              <a:rPr lang="en-IN" smtClean="0"/>
              <a:t>17-07-2019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1A3864-6D59-4330-B474-9EE0F3219A79}" type="slidenum">
              <a:rPr lang="en-IN" smtClean="0"/>
              <a:t>‹#›</a:t>
            </a:fld>
            <a:endParaRPr lang="en-IN"/>
          </a:p>
        </p:txBody>
      </p:sp>
    </p:spTree>
    <p:extLst>
      <p:ext uri="{BB962C8B-B14F-4D97-AF65-F5344CB8AC3E}">
        <p14:creationId xmlns:p14="http://schemas.microsoft.com/office/powerpoint/2010/main" val="316725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D540B521-8002-4E12-B4EC-843D3CD8C734}" type="datetimeFigureOut">
              <a:rPr lang="en-IN" smtClean="0"/>
              <a:t>17-07-2019</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2D1A3864-6D59-4330-B474-9EE0F3219A79}"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3742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40B521-8002-4E12-B4EC-843D3CD8C734}" type="datetimeFigureOut">
              <a:rPr lang="en-IN" smtClean="0"/>
              <a:t>17-07-2019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1A3864-6D59-4330-B474-9EE0F3219A79}" type="slidenum">
              <a:rPr lang="en-IN" smtClean="0"/>
              <a:t>‹#›</a:t>
            </a:fld>
            <a:endParaRPr lang="en-IN"/>
          </a:p>
        </p:txBody>
      </p:sp>
    </p:spTree>
    <p:extLst>
      <p:ext uri="{BB962C8B-B14F-4D97-AF65-F5344CB8AC3E}">
        <p14:creationId xmlns:p14="http://schemas.microsoft.com/office/powerpoint/2010/main" val="123556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40B521-8002-4E12-B4EC-843D3CD8C734}" type="datetimeFigureOut">
              <a:rPr lang="en-IN" smtClean="0"/>
              <a:t>17-07-2019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D1A3864-6D59-4330-B474-9EE0F3219A79}" type="slidenum">
              <a:rPr lang="en-IN" smtClean="0"/>
              <a:t>‹#›</a:t>
            </a:fld>
            <a:endParaRPr lang="en-IN"/>
          </a:p>
        </p:txBody>
      </p:sp>
    </p:spTree>
    <p:extLst>
      <p:ext uri="{BB962C8B-B14F-4D97-AF65-F5344CB8AC3E}">
        <p14:creationId xmlns:p14="http://schemas.microsoft.com/office/powerpoint/2010/main" val="4114220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40B521-8002-4E12-B4EC-843D3CD8C734}" type="datetimeFigureOut">
              <a:rPr lang="en-IN" smtClean="0"/>
              <a:t>17-07-2019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D1A3864-6D59-4330-B474-9EE0F3219A79}" type="slidenum">
              <a:rPr lang="en-IN" smtClean="0"/>
              <a:t>‹#›</a:t>
            </a:fld>
            <a:endParaRPr lang="en-IN"/>
          </a:p>
        </p:txBody>
      </p:sp>
    </p:spTree>
    <p:extLst>
      <p:ext uri="{BB962C8B-B14F-4D97-AF65-F5344CB8AC3E}">
        <p14:creationId xmlns:p14="http://schemas.microsoft.com/office/powerpoint/2010/main" val="7540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D540B521-8002-4E12-B4EC-843D3CD8C734}" type="datetimeFigureOut">
              <a:rPr lang="en-IN" smtClean="0"/>
              <a:t>17-07-2019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D1A3864-6D59-4330-B474-9EE0F3219A79}" type="slidenum">
              <a:rPr lang="en-IN" smtClean="0"/>
              <a:t>‹#›</a:t>
            </a:fld>
            <a:endParaRPr lang="en-IN"/>
          </a:p>
        </p:txBody>
      </p:sp>
    </p:spTree>
    <p:extLst>
      <p:ext uri="{BB962C8B-B14F-4D97-AF65-F5344CB8AC3E}">
        <p14:creationId xmlns:p14="http://schemas.microsoft.com/office/powerpoint/2010/main" val="2277214894"/>
      </p:ext>
    </p:extLst>
  </p:cSld>
  <p:clrMapOvr>
    <a:masterClrMapping/>
  </p:clrMapOvr>
  <p:extLst>
    <p:ext uri="{DCECCB84-F9BA-43D5-87BE-67443E8EF086}">
      <p15:sldGuideLst xmlns:p15="http://schemas.microsoft.com/office/powerpoint/2012/main" xmlns="">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540B521-8002-4E12-B4EC-843D3CD8C734}" type="datetimeFigureOut">
              <a:rPr lang="en-IN" smtClean="0"/>
              <a:t>17-07-2019</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2D1A3864-6D59-4330-B474-9EE0F3219A79}" type="slidenum">
              <a:rPr lang="en-IN" smtClean="0"/>
              <a:t>‹#›</a:t>
            </a:fld>
            <a:endParaRPr lang="en-IN"/>
          </a:p>
        </p:txBody>
      </p:sp>
    </p:spTree>
    <p:extLst>
      <p:ext uri="{BB962C8B-B14F-4D97-AF65-F5344CB8AC3E}">
        <p14:creationId xmlns:p14="http://schemas.microsoft.com/office/powerpoint/2010/main" val="3345217468"/>
      </p:ext>
    </p:extLst>
  </p:cSld>
  <p:clrMapOvr>
    <a:masterClrMapping/>
  </p:clrMapOvr>
  <p:extLst>
    <p:ext uri="{DCECCB84-F9BA-43D5-87BE-67443E8EF086}">
      <p15:sldGuideLst xmlns:p15="http://schemas.microsoft.com/office/powerpoint/2012/main" xmlns="">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540B521-8002-4E12-B4EC-843D3CD8C734}" type="datetimeFigureOut">
              <a:rPr lang="en-IN" smtClean="0"/>
              <a:t>17-07-2019</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2D1A3864-6D59-4330-B474-9EE0F3219A79}" type="slidenum">
              <a:rPr lang="en-IN" smtClean="0"/>
              <a:t>‹#›</a:t>
            </a:fld>
            <a:endParaRPr lang="en-IN"/>
          </a:p>
        </p:txBody>
      </p:sp>
    </p:spTree>
    <p:extLst>
      <p:ext uri="{BB962C8B-B14F-4D97-AF65-F5344CB8AC3E}">
        <p14:creationId xmlns:p14="http://schemas.microsoft.com/office/powerpoint/2010/main" val="1226824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D540B521-8002-4E12-B4EC-843D3CD8C734}" type="datetimeFigureOut">
              <a:rPr lang="en-IN" smtClean="0"/>
              <a:t>17-07-2019</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2D1A3864-6D59-4330-B474-9EE0F3219A79}"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47357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hyperlink" Target="https://creativecommons.org/licenses/by/3.0/" TargetMode="External"/><Relationship Id="rId2" Type="http://schemas.openxmlformats.org/officeDocument/2006/relationships/image" Target="../media/image2.png"/><Relationship Id="rId16" Type="http://schemas.openxmlformats.org/officeDocument/2006/relationships/hyperlink" Target="http://hongkongphooey.wordpress.com/2009/02/18/first-look-huawei-android-phone/" TargetMode="Externa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hyperlink" Target="https://www.remix3d.com/details/2a20f82586a742c1a6cff816de8d0850" TargetMode="External"/><Relationship Id="rId5" Type="http://schemas.microsoft.com/office/2007/relationships/hdphoto" Target="../media/hdphoto2.wdp"/><Relationship Id="rId15" Type="http://schemas.microsoft.com/office/2007/relationships/hdphoto" Target="../media/hdphoto3.wdp"/><Relationship Id="rId10" Type="http://schemas.microsoft.com/office/2017/06/relationships/model3d" Target="../media/model3d1.glb"/><Relationship Id="rId4" Type="http://schemas.openxmlformats.org/officeDocument/2006/relationships/image" Target="../media/image3.png"/><Relationship Id="rId9" Type="http://schemas.openxmlformats.org/officeDocument/2006/relationships/image" Target="../media/image7.jpe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644F7-446B-4199-B1A0-BD42C7A92658}"/>
              </a:ext>
            </a:extLst>
          </p:cNvPr>
          <p:cNvSpPr>
            <a:spLocks noGrp="1"/>
          </p:cNvSpPr>
          <p:nvPr>
            <p:ph type="ctrTitle"/>
          </p:nvPr>
        </p:nvSpPr>
        <p:spPr/>
        <p:txBody>
          <a:bodyPr>
            <a:normAutofit/>
          </a:bodyPr>
          <a:lstStyle/>
          <a:p>
            <a:r>
              <a:rPr lang="en-IN" sz="4000" dirty="0">
                <a:latin typeface="Algerian" panose="04020705040A02060702" pitchFamily="82" charset="0"/>
              </a:rPr>
              <a:t>IOT BASED SMART POULTRY FARM</a:t>
            </a:r>
          </a:p>
        </p:txBody>
      </p:sp>
    </p:spTree>
    <p:extLst>
      <p:ext uri="{BB962C8B-B14F-4D97-AF65-F5344CB8AC3E}">
        <p14:creationId xmlns:p14="http://schemas.microsoft.com/office/powerpoint/2010/main" val="29627764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OUTPUTS OF OUR PROJECT</a:t>
            </a:r>
            <a:endParaRPr lang="en-IN" dirty="0"/>
          </a:p>
        </p:txBody>
      </p:sp>
    </p:spTree>
    <p:extLst>
      <p:ext uri="{BB962C8B-B14F-4D97-AF65-F5344CB8AC3E}">
        <p14:creationId xmlns:p14="http://schemas.microsoft.com/office/powerpoint/2010/main" val="2663531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12192000" cy="6857999"/>
          </a:xfrm>
          <a:prstGeom prst="rect">
            <a:avLst/>
          </a:prstGeom>
        </p:spPr>
      </p:pic>
      <p:sp>
        <p:nvSpPr>
          <p:cNvPr id="3" name="TextBox 2"/>
          <p:cNvSpPr txBox="1"/>
          <p:nvPr/>
        </p:nvSpPr>
        <p:spPr>
          <a:xfrm>
            <a:off x="8030094" y="508222"/>
            <a:ext cx="452724" cy="4524315"/>
          </a:xfrm>
          <a:prstGeom prst="rect">
            <a:avLst/>
          </a:prstGeom>
          <a:noFill/>
        </p:spPr>
        <p:txBody>
          <a:bodyPr wrap="square" rtlCol="0">
            <a:spAutoFit/>
          </a:bodyPr>
          <a:lstStyle/>
          <a:p>
            <a:r>
              <a:rPr lang="en-IN" sz="4800" dirty="0" smtClean="0"/>
              <a:t>Serial</a:t>
            </a:r>
            <a:endParaRPr lang="en-IN" sz="2400" dirty="0"/>
          </a:p>
        </p:txBody>
      </p:sp>
      <p:sp>
        <p:nvSpPr>
          <p:cNvPr id="4" name="TextBox 3"/>
          <p:cNvSpPr txBox="1"/>
          <p:nvPr/>
        </p:nvSpPr>
        <p:spPr>
          <a:xfrm>
            <a:off x="8947052" y="731521"/>
            <a:ext cx="464234" cy="4678204"/>
          </a:xfrm>
          <a:prstGeom prst="rect">
            <a:avLst/>
          </a:prstGeom>
          <a:noFill/>
        </p:spPr>
        <p:txBody>
          <a:bodyPr wrap="square" rtlCol="0">
            <a:spAutoFit/>
          </a:bodyPr>
          <a:lstStyle/>
          <a:p>
            <a:r>
              <a:rPr lang="en-IN" sz="4000" dirty="0" smtClean="0"/>
              <a:t>Moni</a:t>
            </a:r>
          </a:p>
          <a:p>
            <a:r>
              <a:rPr lang="en-IN" sz="4000" dirty="0" smtClean="0"/>
              <a:t>tor</a:t>
            </a:r>
            <a:endParaRPr lang="en-IN" dirty="0"/>
          </a:p>
          <a:p>
            <a:endParaRPr lang="en-IN" dirty="0"/>
          </a:p>
        </p:txBody>
      </p:sp>
    </p:spTree>
    <p:extLst>
      <p:ext uri="{BB962C8B-B14F-4D97-AF65-F5344CB8AC3E}">
        <p14:creationId xmlns:p14="http://schemas.microsoft.com/office/powerpoint/2010/main" val="359890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358597" y="2349305"/>
            <a:ext cx="3643532" cy="646331"/>
          </a:xfrm>
          <a:prstGeom prst="rect">
            <a:avLst/>
          </a:prstGeom>
          <a:noFill/>
        </p:spPr>
        <p:txBody>
          <a:bodyPr wrap="square" rtlCol="0">
            <a:spAutoFit/>
          </a:bodyPr>
          <a:lstStyle/>
          <a:p>
            <a:r>
              <a:rPr lang="en-IN" sz="3600" dirty="0" smtClean="0"/>
              <a:t>NODE RED FLOW</a:t>
            </a:r>
            <a:endParaRPr lang="en-IN" dirty="0"/>
          </a:p>
        </p:txBody>
      </p:sp>
    </p:spTree>
    <p:extLst>
      <p:ext uri="{BB962C8B-B14F-4D97-AF65-F5344CB8AC3E}">
        <p14:creationId xmlns:p14="http://schemas.microsoft.com/office/powerpoint/2010/main" val="7929884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7050"/>
            <a:ext cx="12191999" cy="6820950"/>
          </a:xfrm>
          <a:prstGeom prst="rect">
            <a:avLst/>
          </a:prstGeom>
        </p:spPr>
      </p:pic>
      <p:sp>
        <p:nvSpPr>
          <p:cNvPr id="3" name="TextBox 2"/>
          <p:cNvSpPr txBox="1"/>
          <p:nvPr/>
        </p:nvSpPr>
        <p:spPr>
          <a:xfrm>
            <a:off x="7596555" y="604911"/>
            <a:ext cx="3657600" cy="707886"/>
          </a:xfrm>
          <a:prstGeom prst="rect">
            <a:avLst/>
          </a:prstGeom>
          <a:noFill/>
        </p:spPr>
        <p:txBody>
          <a:bodyPr wrap="square" rtlCol="0">
            <a:spAutoFit/>
          </a:bodyPr>
          <a:lstStyle/>
          <a:p>
            <a:r>
              <a:rPr lang="en-IN" sz="4000" dirty="0" smtClean="0"/>
              <a:t>USER INTERFACE</a:t>
            </a:r>
            <a:endParaRPr lang="en-IN" dirty="0"/>
          </a:p>
        </p:txBody>
      </p:sp>
    </p:spTree>
    <p:extLst>
      <p:ext uri="{BB962C8B-B14F-4D97-AF65-F5344CB8AC3E}">
        <p14:creationId xmlns:p14="http://schemas.microsoft.com/office/powerpoint/2010/main" val="26876361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USAGE OF MIT APP </a:t>
            </a:r>
            <a:endParaRPr lang="en-IN" dirty="0"/>
          </a:p>
        </p:txBody>
      </p:sp>
    </p:spTree>
    <p:extLst>
      <p:ext uri="{BB962C8B-B14F-4D97-AF65-F5344CB8AC3E}">
        <p14:creationId xmlns:p14="http://schemas.microsoft.com/office/powerpoint/2010/main" val="321365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19461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199778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04997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A picture containing cake&#10;&#10;Description automatically generated">
            <a:extLst>
              <a:ext uri="{FF2B5EF4-FFF2-40B4-BE49-F238E27FC236}">
                <a16:creationId xmlns:a16="http://schemas.microsoft.com/office/drawing/2014/main" xmlns="" id="{626ABB4E-AB9A-4D0C-AFF6-4DEB43D603F5}"/>
              </a:ext>
            </a:extLst>
          </p:cNvPr>
          <p:cNvPicPr>
            <a:picLocks noChangeAspect="1"/>
          </p:cNvPicPr>
          <p:nvPr/>
        </p:nvPicPr>
        <p:blipFill rotWithShape="1">
          <a:blip r:embed="rId2">
            <a:extLst>
              <a:ext uri="{28A0092B-C50C-407E-A947-70E740481C1C}">
                <a14:useLocalDpi xmlns:a14="http://schemas.microsoft.com/office/drawing/2010/main" val="0"/>
              </a:ext>
            </a:extLst>
          </a:blip>
          <a:srcRect t="9346" b="654"/>
          <a:stretch/>
        </p:blipFill>
        <p:spPr>
          <a:xfrm>
            <a:off x="20" y="10"/>
            <a:ext cx="12191980" cy="6857990"/>
          </a:xfrm>
          <a:prstGeom prst="rect">
            <a:avLst/>
          </a:prstGeom>
        </p:spPr>
      </p:pic>
    </p:spTree>
    <p:extLst>
      <p:ext uri="{BB962C8B-B14F-4D97-AF65-F5344CB8AC3E}">
        <p14:creationId xmlns:p14="http://schemas.microsoft.com/office/powerpoint/2010/main" val="1845071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688B1484-3000-4E74-9F22-7AE0332F44C4}"/>
              </a:ext>
            </a:extLst>
          </p:cNvPr>
          <p:cNvSpPr/>
          <p:nvPr/>
        </p:nvSpPr>
        <p:spPr>
          <a:xfrm>
            <a:off x="771525" y="849214"/>
            <a:ext cx="9558338" cy="3970318"/>
          </a:xfrm>
          <a:prstGeom prst="rect">
            <a:avLst/>
          </a:prstGeom>
        </p:spPr>
        <p:txBody>
          <a:bodyPr wrap="square">
            <a:spAutoFit/>
          </a:bodyPr>
          <a:lstStyle/>
          <a:p>
            <a:r>
              <a:rPr lang="en-IN" sz="2800" dirty="0">
                <a:solidFill>
                  <a:srgbClr val="171D20"/>
                </a:solidFill>
                <a:latin typeface="Roboto"/>
              </a:rPr>
              <a:t>OUR PROJECT IS MAINLY BASED ON</a:t>
            </a:r>
          </a:p>
          <a:p>
            <a:pPr>
              <a:buFont typeface="Arial" panose="020B0604020202020204" pitchFamily="34" charset="0"/>
              <a:buChar char="•"/>
            </a:pPr>
            <a:r>
              <a:rPr lang="en-IN" sz="2800" dirty="0">
                <a:solidFill>
                  <a:srgbClr val="171D20"/>
                </a:solidFill>
                <a:latin typeface="Roboto"/>
              </a:rPr>
              <a:t>WIFI communication with ESP8266</a:t>
            </a:r>
          </a:p>
          <a:p>
            <a:pPr>
              <a:buFont typeface="Arial" panose="020B0604020202020204" pitchFamily="34" charset="0"/>
              <a:buChar char="•"/>
            </a:pPr>
            <a:r>
              <a:rPr lang="en-IN" sz="2800" dirty="0">
                <a:solidFill>
                  <a:srgbClr val="171D20"/>
                </a:solidFill>
                <a:latin typeface="Roboto"/>
              </a:rPr>
              <a:t>Calculating the air quality and environmental parameters using sensors</a:t>
            </a:r>
          </a:p>
          <a:p>
            <a:pPr>
              <a:buFont typeface="Arial" panose="020B0604020202020204" pitchFamily="34" charset="0"/>
              <a:buChar char="•"/>
            </a:pPr>
            <a:r>
              <a:rPr lang="en-IN" sz="2800" dirty="0">
                <a:solidFill>
                  <a:srgbClr val="171D20"/>
                </a:solidFill>
                <a:latin typeface="Roboto"/>
              </a:rPr>
              <a:t>Thing Speak cloud integration between gateway and mobile application</a:t>
            </a:r>
          </a:p>
          <a:p>
            <a:pPr>
              <a:buFont typeface="Arial" panose="020B0604020202020204" pitchFamily="34" charset="0"/>
              <a:buChar char="•"/>
            </a:pPr>
            <a:r>
              <a:rPr lang="en-IN" sz="2800" dirty="0">
                <a:solidFill>
                  <a:srgbClr val="171D20"/>
                </a:solidFill>
                <a:latin typeface="Roboto"/>
              </a:rPr>
              <a:t>Controlling the devices from anywhere using mobile application</a:t>
            </a:r>
          </a:p>
          <a:p>
            <a:pPr>
              <a:buFont typeface="Arial" panose="020B0604020202020204" pitchFamily="34" charset="0"/>
              <a:buChar char="•"/>
            </a:pPr>
            <a:r>
              <a:rPr lang="en-IN" sz="2800" dirty="0">
                <a:solidFill>
                  <a:srgbClr val="171D20"/>
                </a:solidFill>
                <a:latin typeface="Roboto"/>
              </a:rPr>
              <a:t>Generating the alerts from mobile application</a:t>
            </a:r>
            <a:endParaRPr lang="en-IN" sz="2800" b="0" i="0" dirty="0">
              <a:solidFill>
                <a:srgbClr val="171D20"/>
              </a:solidFill>
              <a:effectLst/>
              <a:latin typeface="Roboto"/>
            </a:endParaRPr>
          </a:p>
        </p:txBody>
      </p:sp>
      <p:sp>
        <p:nvSpPr>
          <p:cNvPr id="4" name="TextBox 3">
            <a:extLst>
              <a:ext uri="{FF2B5EF4-FFF2-40B4-BE49-F238E27FC236}">
                <a16:creationId xmlns:a16="http://schemas.microsoft.com/office/drawing/2014/main" xmlns="" id="{A695F32B-D912-41BE-9360-8FF7B44DAB66}"/>
              </a:ext>
            </a:extLst>
          </p:cNvPr>
          <p:cNvSpPr txBox="1"/>
          <p:nvPr/>
        </p:nvSpPr>
        <p:spPr>
          <a:xfrm>
            <a:off x="4633913" y="157162"/>
            <a:ext cx="7129463" cy="584775"/>
          </a:xfrm>
          <a:prstGeom prst="rect">
            <a:avLst/>
          </a:prstGeom>
          <a:noFill/>
        </p:spPr>
        <p:txBody>
          <a:bodyPr wrap="square" rtlCol="0">
            <a:spAutoFit/>
          </a:bodyPr>
          <a:lstStyle/>
          <a:p>
            <a:r>
              <a:rPr lang="en-IN" sz="3200" dirty="0"/>
              <a:t>ABSTRACT:</a:t>
            </a:r>
          </a:p>
        </p:txBody>
      </p:sp>
    </p:spTree>
    <p:extLst>
      <p:ext uri="{BB962C8B-B14F-4D97-AF65-F5344CB8AC3E}">
        <p14:creationId xmlns:p14="http://schemas.microsoft.com/office/powerpoint/2010/main" val="2369629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88DDA7E-4989-4F51-85D8-8084CA7ADB49}"/>
              </a:ext>
            </a:extLst>
          </p:cNvPr>
          <p:cNvSpPr txBox="1"/>
          <p:nvPr/>
        </p:nvSpPr>
        <p:spPr>
          <a:xfrm>
            <a:off x="2179529" y="964504"/>
            <a:ext cx="8066761" cy="6309420"/>
          </a:xfrm>
          <a:prstGeom prst="rect">
            <a:avLst/>
          </a:prstGeom>
          <a:noFill/>
        </p:spPr>
        <p:txBody>
          <a:bodyPr wrap="square" rtlCol="0">
            <a:spAutoFit/>
          </a:bodyPr>
          <a:lstStyle/>
          <a:p>
            <a:pPr algn="ctr"/>
            <a:r>
              <a:rPr lang="en-IN" sz="2800" dirty="0">
                <a:latin typeface="Bauhaus 93" panose="04030905020B02020C02" pitchFamily="82" charset="0"/>
              </a:rPr>
              <a:t>This project proposes the new model by using advanced modern technology to make traditional chicken farming smarter. Smart farm gives the environmental parameter statistics like temperature, humidity, smoke, weather condition etc. The health of chicken depends on the environment in the poultry farm. If the environmental condition is not suitable then there may be problem with growth of the chicken and there health issues. Poultry farm are design in such way that, environmental conditions can be altered by providing facilities like ventilation, cooling and lightening on rough, wall and floor.</a:t>
            </a:r>
          </a:p>
          <a:p>
            <a:r>
              <a:rPr lang="en-IN" sz="2000" dirty="0">
                <a:latin typeface="Bauhaus 93" panose="04030905020B02020C02" pitchFamily="82" charset="0"/>
              </a:rPr>
              <a:t/>
            </a:r>
            <a:br>
              <a:rPr lang="en-IN" sz="2000" dirty="0">
                <a:latin typeface="Bauhaus 93" panose="04030905020B02020C02" pitchFamily="82" charset="0"/>
              </a:rPr>
            </a:br>
            <a:endParaRPr lang="en-IN" sz="2000" dirty="0">
              <a:latin typeface="Bauhaus 93" panose="04030905020B02020C02" pitchFamily="82" charset="0"/>
            </a:endParaRPr>
          </a:p>
        </p:txBody>
      </p:sp>
      <p:sp>
        <p:nvSpPr>
          <p:cNvPr id="4" name="TextBox 3">
            <a:extLst>
              <a:ext uri="{FF2B5EF4-FFF2-40B4-BE49-F238E27FC236}">
                <a16:creationId xmlns:a16="http://schemas.microsoft.com/office/drawing/2014/main" xmlns="" id="{EDFB113D-DCEB-439D-BBD4-696B2A1CAF3C}"/>
              </a:ext>
            </a:extLst>
          </p:cNvPr>
          <p:cNvSpPr txBox="1"/>
          <p:nvPr/>
        </p:nvSpPr>
        <p:spPr>
          <a:xfrm>
            <a:off x="4818034" y="256618"/>
            <a:ext cx="4438699" cy="707886"/>
          </a:xfrm>
          <a:prstGeom prst="rect">
            <a:avLst/>
          </a:prstGeom>
          <a:noFill/>
        </p:spPr>
        <p:txBody>
          <a:bodyPr wrap="square" rtlCol="0">
            <a:spAutoFit/>
          </a:bodyPr>
          <a:lstStyle/>
          <a:p>
            <a:r>
              <a:rPr lang="en-IN" sz="4000" dirty="0">
                <a:solidFill>
                  <a:srgbClr val="00B0F0"/>
                </a:solidFill>
              </a:rPr>
              <a:t>DESCRIPTION</a:t>
            </a:r>
          </a:p>
        </p:txBody>
      </p:sp>
    </p:spTree>
    <p:extLst>
      <p:ext uri="{BB962C8B-B14F-4D97-AF65-F5344CB8AC3E}">
        <p14:creationId xmlns:p14="http://schemas.microsoft.com/office/powerpoint/2010/main" val="25709990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3F3AF4C-E06F-4AC2-96F1-E901E50CEDAB}"/>
              </a:ext>
            </a:extLst>
          </p:cNvPr>
          <p:cNvSpPr/>
          <p:nvPr/>
        </p:nvSpPr>
        <p:spPr>
          <a:xfrm>
            <a:off x="922751" y="1772371"/>
            <a:ext cx="10346498" cy="3970318"/>
          </a:xfrm>
          <a:prstGeom prst="rect">
            <a:avLst/>
          </a:prstGeom>
        </p:spPr>
        <p:txBody>
          <a:bodyPr wrap="square">
            <a:spAutoFit/>
          </a:bodyPr>
          <a:lstStyle/>
          <a:p>
            <a:pPr algn="ctr"/>
            <a:r>
              <a:rPr lang="en-IN" sz="2800" dirty="0">
                <a:latin typeface="Bauhaus 93" panose="04030905020B02020C02" pitchFamily="82" charset="0"/>
              </a:rPr>
              <a:t>We can remotely monitor environmental parameters in a poultry farm. we can monitor the water level in the tank. Whenever there are extreme conditions this system will warn the person in-charge about the various environmental parameters like temperature, humidity, etc. by sending notifications. And then the person can take necessary actions like switch on the motor for water supply and increasing the light by switching on the lights, vary the temperature levels by switching on fans and blowers through mobile app.</a:t>
            </a:r>
          </a:p>
        </p:txBody>
      </p:sp>
    </p:spTree>
    <p:extLst>
      <p:ext uri="{BB962C8B-B14F-4D97-AF65-F5344CB8AC3E}">
        <p14:creationId xmlns:p14="http://schemas.microsoft.com/office/powerpoint/2010/main" val="12528537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426678" y="942535"/>
            <a:ext cx="2799470" cy="4121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dirty="0" smtClean="0"/>
              <a:t>NODE MCU</a:t>
            </a:r>
            <a:endParaRPr lang="en-IN" sz="5400" dirty="0"/>
          </a:p>
        </p:txBody>
      </p:sp>
      <p:cxnSp>
        <p:nvCxnSpPr>
          <p:cNvPr id="4" name="Straight Arrow Connector 3"/>
          <p:cNvCxnSpPr/>
          <p:nvPr/>
        </p:nvCxnSpPr>
        <p:spPr>
          <a:xfrm>
            <a:off x="1596684" y="1371598"/>
            <a:ext cx="829994" cy="0"/>
          </a:xfrm>
          <a:prstGeom prst="straightConnector1">
            <a:avLst/>
          </a:prstGeom>
          <a:ln>
            <a:solidFill>
              <a:schemeClr val="tx2"/>
            </a:solidFill>
            <a:tailEnd type="arrow"/>
          </a:ln>
        </p:spPr>
        <p:style>
          <a:lnRef idx="2">
            <a:schemeClr val="dk1"/>
          </a:lnRef>
          <a:fillRef idx="0">
            <a:schemeClr val="dk1"/>
          </a:fillRef>
          <a:effectRef idx="1">
            <a:schemeClr val="dk1"/>
          </a:effectRef>
          <a:fontRef idx="minor">
            <a:schemeClr val="tx1"/>
          </a:fontRef>
        </p:style>
      </p:cxnSp>
      <p:sp>
        <p:nvSpPr>
          <p:cNvPr id="5" name="Oval 4"/>
          <p:cNvSpPr/>
          <p:nvPr/>
        </p:nvSpPr>
        <p:spPr>
          <a:xfrm>
            <a:off x="444684" y="830495"/>
            <a:ext cx="1152000" cy="9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LDR</a:t>
            </a:r>
            <a:endParaRPr lang="en-IN" sz="2800" dirty="0"/>
          </a:p>
        </p:txBody>
      </p:sp>
      <p:sp>
        <p:nvSpPr>
          <p:cNvPr id="6" name="Oval 5"/>
          <p:cNvSpPr/>
          <p:nvPr/>
        </p:nvSpPr>
        <p:spPr>
          <a:xfrm>
            <a:off x="444684" y="4026718"/>
            <a:ext cx="1152000" cy="9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DHT11</a:t>
            </a:r>
            <a:endParaRPr lang="en-IN" sz="2800" dirty="0"/>
          </a:p>
        </p:txBody>
      </p:sp>
      <p:sp>
        <p:nvSpPr>
          <p:cNvPr id="8" name="Oval 7"/>
          <p:cNvSpPr/>
          <p:nvPr/>
        </p:nvSpPr>
        <p:spPr>
          <a:xfrm>
            <a:off x="6385701" y="36335"/>
            <a:ext cx="1153551" cy="9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t>LIGHT</a:t>
            </a:r>
            <a:endParaRPr lang="en-IN" sz="2000" dirty="0"/>
          </a:p>
        </p:txBody>
      </p:sp>
      <p:sp>
        <p:nvSpPr>
          <p:cNvPr id="10" name="Oval 9"/>
          <p:cNvSpPr/>
          <p:nvPr/>
        </p:nvSpPr>
        <p:spPr>
          <a:xfrm>
            <a:off x="6614326" y="3583583"/>
            <a:ext cx="1153551" cy="886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FAN</a:t>
            </a:r>
            <a:endParaRPr lang="en-IN" sz="2800" dirty="0"/>
          </a:p>
        </p:txBody>
      </p:sp>
      <p:cxnSp>
        <p:nvCxnSpPr>
          <p:cNvPr id="12" name="Straight Arrow Connector 11"/>
          <p:cNvCxnSpPr>
            <a:stCxn id="6" idx="6"/>
          </p:cNvCxnSpPr>
          <p:nvPr/>
        </p:nvCxnSpPr>
        <p:spPr>
          <a:xfrm flipV="1">
            <a:off x="1596684" y="4512383"/>
            <a:ext cx="858130" cy="335"/>
          </a:xfrm>
          <a:prstGeom prst="straightConnector1">
            <a:avLst/>
          </a:prstGeom>
          <a:ln>
            <a:solidFill>
              <a:schemeClr val="tx2"/>
            </a:solidFill>
            <a:tailEnd type="arrow"/>
          </a:ln>
        </p:spPr>
        <p:style>
          <a:lnRef idx="2">
            <a:schemeClr val="dk1"/>
          </a:lnRef>
          <a:fillRef idx="0">
            <a:schemeClr val="dk1"/>
          </a:fillRef>
          <a:effectRef idx="1">
            <a:schemeClr val="dk1"/>
          </a:effectRef>
          <a:fontRef idx="minor">
            <a:schemeClr val="tx1"/>
          </a:fontRef>
        </p:style>
      </p:cxnSp>
      <p:sp>
        <p:nvSpPr>
          <p:cNvPr id="31" name="Cloud 30"/>
          <p:cNvSpPr/>
          <p:nvPr/>
        </p:nvSpPr>
        <p:spPr>
          <a:xfrm>
            <a:off x="7075044" y="4753710"/>
            <a:ext cx="2011680" cy="21042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IBM</a:t>
            </a:r>
          </a:p>
          <a:p>
            <a:pPr algn="ctr"/>
            <a:r>
              <a:rPr lang="en-IN" sz="2800" dirty="0" smtClean="0"/>
              <a:t>CLOUD</a:t>
            </a:r>
            <a:endParaRPr lang="en-IN" sz="2800" dirty="0"/>
          </a:p>
        </p:txBody>
      </p:sp>
      <p:pic>
        <p:nvPicPr>
          <p:cNvPr id="3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2687635">
            <a:off x="4759634" y="5102230"/>
            <a:ext cx="2711728"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Rectangle 35"/>
          <p:cNvSpPr/>
          <p:nvPr/>
        </p:nvSpPr>
        <p:spPr>
          <a:xfrm>
            <a:off x="6382212" y="1710728"/>
            <a:ext cx="1385665" cy="1292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OTHER APPLIANCES</a:t>
            </a:r>
            <a:endParaRPr lang="en-IN" dirty="0"/>
          </a:p>
        </p:txBody>
      </p:sp>
      <p:cxnSp>
        <p:nvCxnSpPr>
          <p:cNvPr id="40" name="Straight Arrow Connector 39"/>
          <p:cNvCxnSpPr/>
          <p:nvPr/>
        </p:nvCxnSpPr>
        <p:spPr>
          <a:xfrm flipV="1">
            <a:off x="3826413" y="5064369"/>
            <a:ext cx="0" cy="844060"/>
          </a:xfrm>
          <a:prstGeom prst="straightConnector1">
            <a:avLst/>
          </a:prstGeom>
          <a:ln>
            <a:solidFill>
              <a:schemeClr val="tx2"/>
            </a:solidFill>
            <a:tailEnd type="arrow"/>
          </a:ln>
        </p:spPr>
        <p:style>
          <a:lnRef idx="2">
            <a:schemeClr val="dk1"/>
          </a:lnRef>
          <a:fillRef idx="0">
            <a:schemeClr val="dk1"/>
          </a:fillRef>
          <a:effectRef idx="1">
            <a:schemeClr val="dk1"/>
          </a:effectRef>
          <a:fontRef idx="minor">
            <a:schemeClr val="tx1"/>
          </a:fontRef>
        </p:style>
      </p:cxnSp>
      <p:sp>
        <p:nvSpPr>
          <p:cNvPr id="43" name="Rectangle 42"/>
          <p:cNvSpPr/>
          <p:nvPr/>
        </p:nvSpPr>
        <p:spPr>
          <a:xfrm>
            <a:off x="2215662" y="5739617"/>
            <a:ext cx="3221502" cy="949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TO UPLOAD PROGRAMMING AND POWER SUPPLY</a:t>
            </a:r>
            <a:endParaRPr lang="en-IN" b="1" dirty="0"/>
          </a:p>
        </p:txBody>
      </p:sp>
      <p:cxnSp>
        <p:nvCxnSpPr>
          <p:cNvPr id="46" name="Straight Arrow Connector 45"/>
          <p:cNvCxnSpPr/>
          <p:nvPr/>
        </p:nvCxnSpPr>
        <p:spPr>
          <a:xfrm flipV="1">
            <a:off x="5258974" y="830495"/>
            <a:ext cx="1126727" cy="313675"/>
          </a:xfrm>
          <a:prstGeom prst="straightConnector1">
            <a:avLst/>
          </a:prstGeom>
          <a:ln>
            <a:solidFill>
              <a:schemeClr val="tx2"/>
            </a:solidFill>
            <a:tailEnd type="arrow"/>
          </a:ln>
        </p:spPr>
        <p:style>
          <a:lnRef idx="2">
            <a:schemeClr val="dk1"/>
          </a:lnRef>
          <a:fillRef idx="0">
            <a:schemeClr val="dk1"/>
          </a:fillRef>
          <a:effectRef idx="1">
            <a:schemeClr val="dk1"/>
          </a:effectRef>
          <a:fontRef idx="minor">
            <a:schemeClr val="tx1"/>
          </a:fontRef>
        </p:style>
      </p:cxnSp>
      <p:cxnSp>
        <p:nvCxnSpPr>
          <p:cNvPr id="47" name="Straight Arrow Connector 46"/>
          <p:cNvCxnSpPr>
            <a:endCxn id="36" idx="1"/>
          </p:cNvCxnSpPr>
          <p:nvPr/>
        </p:nvCxnSpPr>
        <p:spPr>
          <a:xfrm>
            <a:off x="5261320" y="2345365"/>
            <a:ext cx="1120892" cy="11725"/>
          </a:xfrm>
          <a:prstGeom prst="straightConnector1">
            <a:avLst/>
          </a:prstGeom>
          <a:ln>
            <a:solidFill>
              <a:schemeClr val="tx2"/>
            </a:solidFill>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endCxn id="10" idx="2"/>
          </p:cNvCxnSpPr>
          <p:nvPr/>
        </p:nvCxnSpPr>
        <p:spPr>
          <a:xfrm>
            <a:off x="5322283" y="3834195"/>
            <a:ext cx="1292043" cy="192521"/>
          </a:xfrm>
          <a:prstGeom prst="straightConnector1">
            <a:avLst/>
          </a:prstGeom>
          <a:ln>
            <a:solidFill>
              <a:schemeClr val="tx2"/>
            </a:solidFill>
            <a:tailEnd type="arrow"/>
          </a:ln>
        </p:spPr>
        <p:style>
          <a:lnRef idx="2">
            <a:schemeClr val="dk1"/>
          </a:lnRef>
          <a:fillRef idx="0">
            <a:schemeClr val="dk1"/>
          </a:fillRef>
          <a:effectRef idx="1">
            <a:schemeClr val="dk1"/>
          </a:effectRef>
          <a:fontRef idx="minor">
            <a:schemeClr val="tx1"/>
          </a:fontRef>
        </p:style>
      </p:cxnSp>
      <p:pic>
        <p:nvPicPr>
          <p:cNvPr id="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92038">
            <a:off x="4935429" y="4528368"/>
            <a:ext cx="2711728" cy="1208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Rectangle 50"/>
          <p:cNvSpPr/>
          <p:nvPr/>
        </p:nvSpPr>
        <p:spPr>
          <a:xfrm>
            <a:off x="10213145" y="1802495"/>
            <a:ext cx="1533378" cy="226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Operating device like mobiles</a:t>
            </a:r>
            <a:endParaRPr lang="en-IN" sz="2400" dirty="0"/>
          </a:p>
        </p:txBody>
      </p:sp>
      <p:pic>
        <p:nvPicPr>
          <p:cNvPr id="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415967">
            <a:off x="7781966" y="3440746"/>
            <a:ext cx="2711728"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514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A circuit board&#10;&#10;Description automatically generated">
            <a:extLst>
              <a:ext uri="{FF2B5EF4-FFF2-40B4-BE49-F238E27FC236}">
                <a16:creationId xmlns:a16="http://schemas.microsoft.com/office/drawing/2014/main" xmlns="" id="{5F7F6609-8ADB-46C0-BBF9-575654261A8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6800" r="90600">
                        <a14:foregroundMark x1="10200" y1="60400" x2="6800" y2="51200"/>
                        <a14:foregroundMark x1="6800" y1="51200" x2="9200" y2="47000"/>
                        <a14:foregroundMark x1="90600" y1="54000" x2="90600" y2="44600"/>
                        <a14:foregroundMark x1="90600" y1="44600" x2="90600" y2="44600"/>
                      </a14:backgroundRemoval>
                    </a14:imgEffect>
                  </a14:imgLayer>
                </a14:imgProps>
              </a:ext>
              <a:ext uri="{28A0092B-C50C-407E-A947-70E740481C1C}">
                <a14:useLocalDpi xmlns:a14="http://schemas.microsoft.com/office/drawing/2010/main" val="0"/>
              </a:ext>
            </a:extLst>
          </a:blip>
          <a:stretch>
            <a:fillRect/>
          </a:stretch>
        </p:blipFill>
        <p:spPr>
          <a:xfrm rot="6909467">
            <a:off x="1138398" y="117811"/>
            <a:ext cx="5358044" cy="5203773"/>
          </a:xfrm>
          <a:prstGeom prst="rect">
            <a:avLst/>
          </a:prstGeom>
        </p:spPr>
      </p:pic>
      <p:pic>
        <p:nvPicPr>
          <p:cNvPr id="3" name="Picture 2">
            <a:extLst>
              <a:ext uri="{FF2B5EF4-FFF2-40B4-BE49-F238E27FC236}">
                <a16:creationId xmlns:a16="http://schemas.microsoft.com/office/drawing/2014/main" xmlns="" id="{01ED078F-036F-4B7E-B707-2EF2D697042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5500" b="90000" l="10000" r="90000">
                        <a14:foregroundMark x1="48750" y1="7750" x2="48750" y2="7750"/>
                        <a14:foregroundMark x1="50375" y1="17000" x2="50375" y2="17000"/>
                        <a14:foregroundMark x1="47875" y1="20125" x2="47875" y2="20125"/>
                        <a14:foregroundMark x1="47125" y1="18625" x2="47000" y2="45250"/>
                        <a14:foregroundMark x1="47000" y1="45250" x2="44625" y2="16250"/>
                        <a14:foregroundMark x1="47875" y1="5500" x2="47875" y2="5500"/>
                      </a14:backgroundRemoval>
                    </a14:imgEffect>
                  </a14:imgLayer>
                </a14:imgProps>
              </a:ext>
              <a:ext uri="{28A0092B-C50C-407E-A947-70E740481C1C}">
                <a14:useLocalDpi xmlns:a14="http://schemas.microsoft.com/office/drawing/2010/main" val="0"/>
              </a:ext>
            </a:extLst>
          </a:blip>
          <a:stretch>
            <a:fillRect/>
          </a:stretch>
        </p:blipFill>
        <p:spPr>
          <a:xfrm>
            <a:off x="2820019" y="4941519"/>
            <a:ext cx="1778039" cy="1916481"/>
          </a:xfrm>
          <a:prstGeom prst="rect">
            <a:avLst/>
          </a:prstGeom>
        </p:spPr>
      </p:pic>
      <p:pic>
        <p:nvPicPr>
          <p:cNvPr id="4" name="Picture 3" descr="A close up of a device&#10;&#10;Description automatically generated">
            <a:extLst>
              <a:ext uri="{FF2B5EF4-FFF2-40B4-BE49-F238E27FC236}">
                <a16:creationId xmlns:a16="http://schemas.microsoft.com/office/drawing/2014/main" xmlns="" id="{87013B15-BF73-4418-92D3-82656BAE73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152" y="2672177"/>
            <a:ext cx="3663863" cy="2747897"/>
          </a:xfrm>
          <a:prstGeom prst="rect">
            <a:avLst/>
          </a:prstGeom>
        </p:spPr>
      </p:pic>
      <p:pic>
        <p:nvPicPr>
          <p:cNvPr id="6" name="Picture 5">
            <a:extLst>
              <a:ext uri="{FF2B5EF4-FFF2-40B4-BE49-F238E27FC236}">
                <a16:creationId xmlns:a16="http://schemas.microsoft.com/office/drawing/2014/main" xmlns="" id="{AE6D3F83-6E0D-4D74-A7CE-5AD144C4D9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45474">
            <a:off x="409341" y="963606"/>
            <a:ext cx="1414879" cy="2217094"/>
          </a:xfrm>
          <a:prstGeom prst="rect">
            <a:avLst/>
          </a:prstGeom>
          <a:ln>
            <a:noFill/>
          </a:ln>
        </p:spPr>
      </p:pic>
      <p:pic>
        <p:nvPicPr>
          <p:cNvPr id="7" name="Picture 6" descr="A close up of electronics&#10;&#10;Description automatically generated">
            <a:extLst>
              <a:ext uri="{FF2B5EF4-FFF2-40B4-BE49-F238E27FC236}">
                <a16:creationId xmlns:a16="http://schemas.microsoft.com/office/drawing/2014/main" xmlns="" id="{F17EDD3F-44C0-4C2E-86BA-B79A15FD49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4655519" y="1068824"/>
            <a:ext cx="2258148" cy="1335130"/>
          </a:xfrm>
          <a:prstGeom prst="rect">
            <a:avLst/>
          </a:prstGeom>
        </p:spPr>
      </p:pic>
      <p:pic>
        <p:nvPicPr>
          <p:cNvPr id="8" name="Picture 7" descr="A picture containing electronics&#10;&#10;Description automatically generated">
            <a:extLst>
              <a:ext uri="{FF2B5EF4-FFF2-40B4-BE49-F238E27FC236}">
                <a16:creationId xmlns:a16="http://schemas.microsoft.com/office/drawing/2014/main" xmlns="" id="{E7393080-F4BB-4D7E-B701-AE57BC3224C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87296" y="3262822"/>
            <a:ext cx="2133600" cy="905256"/>
          </a:xfrm>
          <a:prstGeom prst="rect">
            <a:avLst/>
          </a:prstGeom>
        </p:spPr>
      </p:pic>
      <mc:AlternateContent xmlns:mc="http://schemas.openxmlformats.org/markup-compatibility/2006">
        <mc:Choice xmlns:am3d="http://schemas.microsoft.com/office/drawing/2017/model3d" xmlns="" Requires="am3d">
          <p:graphicFrame>
            <p:nvGraphicFramePr>
              <p:cNvPr id="11" name="3D Model 10" descr="Wifi Gold Sculpture">
                <a:extLst>
                  <a:ext uri="{FF2B5EF4-FFF2-40B4-BE49-F238E27FC236}">
                    <a16:creationId xmlns:a16="http://schemas.microsoft.com/office/drawing/2014/main" id="{D1C2C5E2-AA67-4D58-95E0-51EB60FA9AEB}"/>
                  </a:ext>
                </a:extLst>
              </p:cNvPr>
              <p:cNvGraphicFramePr>
                <a:graphicFrameLocks noChangeAspect="1"/>
              </p:cNvGraphicFramePr>
              <p:nvPr>
                <p:extLst>
                  <p:ext uri="{D42A27DB-BD31-4B8C-83A1-F6EECF244321}">
                    <p14:modId xmlns:p14="http://schemas.microsoft.com/office/powerpoint/2010/main" val="4056632503"/>
                  </p:ext>
                </p:extLst>
              </p:nvPr>
            </p:nvGraphicFramePr>
            <p:xfrm>
              <a:off x="7229135" y="2066355"/>
              <a:ext cx="1760073" cy="1493684"/>
            </p:xfrm>
            <a:graphic>
              <a:graphicData uri="http://schemas.microsoft.com/office/drawing/2017/model3d">
                <am3d:model3d r:embed="rId10">
                  <am3d:spPr>
                    <a:xfrm>
                      <a:off x="0" y="0"/>
                      <a:ext cx="1760073" cy="1493684"/>
                    </a:xfrm>
                    <a:prstGeom prst="rect">
                      <a:avLst/>
                    </a:prstGeom>
                  </am3d:spPr>
                  <am3d:camera>
                    <am3d:pos x="0" y="0" z="62380881"/>
                    <am3d:up dx="0" dy="36000000" dz="0"/>
                    <am3d:lookAt x="0" y="0" z="0"/>
                    <am3d:perspective fov="2700000"/>
                  </am3d:camera>
                  <am3d:trans>
                    <am3d:meterPerModelUnit n="1630479" d="1000000"/>
                    <am3d:preTrans dx="14631" dy="-9033600" dz="-12604272"/>
                    <am3d:scale>
                      <am3d:sx n="1000000" d="1000000"/>
                      <am3d:sy n="1000000" d="1000000"/>
                      <am3d:sz n="1000000" d="1000000"/>
                    </am3d:scale>
                    <am3d:rot ax="10752414" ay="1437902" az="10780663"/>
                    <am3d:postTrans dx="0" dy="0" dz="0"/>
                  </am3d:trans>
                  <am3d:attrSrcUrl r:id="rId11"/>
                  <am3d:raster rName="Office3DRenderer" rVer="16.0.8326">
                    <am3d:blip r:embed="rId12"/>
                  </am3d:raster>
                  <am3d:objViewport viewportSz="23879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Wifi Gold Sculpture">
                <a:extLst>
                  <a:ext uri="{FF2B5EF4-FFF2-40B4-BE49-F238E27FC236}">
                    <a16:creationId xmlns:a16="http://schemas.microsoft.com/office/drawing/2014/main" xmlns="" id="{D1C2C5E2-AA67-4D58-95E0-51EB60FA9AEB}"/>
                  </a:ext>
                </a:extLst>
              </p:cNvPr>
              <p:cNvPicPr>
                <a:picLocks noGrp="1" noRot="1" noChangeAspect="1" noMove="1" noResize="1" noEditPoints="1" noAdjustHandles="1" noChangeArrowheads="1" noChangeShapeType="1" noCrop="1"/>
              </p:cNvPicPr>
              <p:nvPr/>
            </p:nvPicPr>
            <p:blipFill>
              <a:blip r:embed="rId13"/>
              <a:stretch>
                <a:fillRect/>
              </a:stretch>
            </p:blipFill>
            <p:spPr>
              <a:xfrm>
                <a:off x="7229135" y="2066355"/>
                <a:ext cx="1760073" cy="1493684"/>
              </a:xfrm>
              <a:prstGeom prst="rect">
                <a:avLst/>
              </a:prstGeom>
            </p:spPr>
          </p:pic>
        </mc:Fallback>
      </mc:AlternateContent>
      <p:sp>
        <p:nvSpPr>
          <p:cNvPr id="15" name="Thought Bubble: Cloud 14">
            <a:extLst>
              <a:ext uri="{FF2B5EF4-FFF2-40B4-BE49-F238E27FC236}">
                <a16:creationId xmlns:a16="http://schemas.microsoft.com/office/drawing/2014/main" xmlns="" id="{0F96B492-D6D2-4DB3-ADCD-F084B96FEF1F}"/>
              </a:ext>
            </a:extLst>
          </p:cNvPr>
          <p:cNvSpPr/>
          <p:nvPr/>
        </p:nvSpPr>
        <p:spPr>
          <a:xfrm>
            <a:off x="10087897" y="995341"/>
            <a:ext cx="2104103" cy="107101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Text notifications</a:t>
            </a:r>
          </a:p>
        </p:txBody>
      </p:sp>
      <p:pic>
        <p:nvPicPr>
          <p:cNvPr id="18" name="Picture 17">
            <a:extLst>
              <a:ext uri="{FF2B5EF4-FFF2-40B4-BE49-F238E27FC236}">
                <a16:creationId xmlns:a16="http://schemas.microsoft.com/office/drawing/2014/main" xmlns="" id="{51B8A880-A775-42FA-981D-0DEE172C89D2}"/>
              </a:ext>
            </a:extLst>
          </p:cNvPr>
          <p:cNvPicPr>
            <a:picLocks noChangeAspect="1"/>
          </p:cNvPicPr>
          <p:nvPr/>
        </p:nvPicPr>
        <p:blipFill>
          <a:blip r:embed="rId14" cstate="print">
            <a:extLst>
              <a:ext uri="{BEBA8EAE-BF5A-486C-A8C5-ECC9F3942E4B}">
                <a14:imgProps xmlns:a14="http://schemas.microsoft.com/office/drawing/2010/main">
                  <a14:imgLayer r:embed="rId15">
                    <a14:imgEffect>
                      <a14:backgroundRemoval t="6756" b="89956" l="10000" r="90000">
                        <a14:foregroundMark x1="46650" y1="13067" x2="62150" y2="6756"/>
                        <a14:foregroundMark x1="62150" y1="6756" x2="68050" y2="85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6"/>
              </a:ext>
            </a:extLst>
          </a:blip>
          <a:stretch>
            <a:fillRect/>
          </a:stretch>
        </p:blipFill>
        <p:spPr>
          <a:xfrm rot="21041074">
            <a:off x="8674807" y="2267930"/>
            <a:ext cx="3204027" cy="1802265"/>
          </a:xfrm>
          <a:prstGeom prst="rect">
            <a:avLst/>
          </a:prstGeom>
        </p:spPr>
      </p:pic>
      <p:sp>
        <p:nvSpPr>
          <p:cNvPr id="19" name="TextBox 18">
            <a:extLst>
              <a:ext uri="{FF2B5EF4-FFF2-40B4-BE49-F238E27FC236}">
                <a16:creationId xmlns:a16="http://schemas.microsoft.com/office/drawing/2014/main" xmlns="" id="{BFBF3724-B462-45DF-93BC-159B3B714370}"/>
              </a:ext>
            </a:extLst>
          </p:cNvPr>
          <p:cNvSpPr txBox="1"/>
          <p:nvPr/>
        </p:nvSpPr>
        <p:spPr>
          <a:xfrm rot="21041074">
            <a:off x="8445516" y="7420311"/>
            <a:ext cx="2181859" cy="369332"/>
          </a:xfrm>
          <a:prstGeom prst="rect">
            <a:avLst/>
          </a:prstGeom>
          <a:noFill/>
        </p:spPr>
        <p:txBody>
          <a:bodyPr wrap="square" rtlCol="0">
            <a:spAutoFit/>
          </a:bodyPr>
          <a:lstStyle/>
          <a:p>
            <a:r>
              <a:rPr lang="en-IN" sz="900">
                <a:hlinkClick r:id="rId16" tooltip="http://hongkongphooey.wordpress.com/2009/02/18/first-look-huawei-android-phone/"/>
              </a:rPr>
              <a:t>This Photo</a:t>
            </a:r>
            <a:r>
              <a:rPr lang="en-IN" sz="900"/>
              <a:t> by Unknown Author is licensed under </a:t>
            </a:r>
            <a:r>
              <a:rPr lang="en-IN" sz="900">
                <a:hlinkClick r:id="rId17" tooltip="https://creativecommons.org/licenses/by/3.0/"/>
              </a:rPr>
              <a:t>CC BY</a:t>
            </a:r>
            <a:endParaRPr lang="en-IN" sz="900"/>
          </a:p>
        </p:txBody>
      </p:sp>
      <p:cxnSp>
        <p:nvCxnSpPr>
          <p:cNvPr id="21" name="Straight Arrow Connector 20">
            <a:extLst>
              <a:ext uri="{FF2B5EF4-FFF2-40B4-BE49-F238E27FC236}">
                <a16:creationId xmlns:a16="http://schemas.microsoft.com/office/drawing/2014/main" xmlns="" id="{BC30B6CC-1936-468B-8027-31B6F8DFC013}"/>
              </a:ext>
            </a:extLst>
          </p:cNvPr>
          <p:cNvCxnSpPr/>
          <p:nvPr/>
        </p:nvCxnSpPr>
        <p:spPr>
          <a:xfrm>
            <a:off x="1445342" y="1736388"/>
            <a:ext cx="92914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xmlns="" id="{5F28C01D-F835-4E1F-A477-4315436C3C1E}"/>
              </a:ext>
            </a:extLst>
          </p:cNvPr>
          <p:cNvCxnSpPr/>
          <p:nvPr/>
        </p:nvCxnSpPr>
        <p:spPr>
          <a:xfrm flipH="1">
            <a:off x="4887296" y="2477435"/>
            <a:ext cx="4064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5A7B8766-6EB7-484E-8017-19C162C16C1C}"/>
              </a:ext>
            </a:extLst>
          </p:cNvPr>
          <p:cNvCxnSpPr/>
          <p:nvPr/>
        </p:nvCxnSpPr>
        <p:spPr>
          <a:xfrm>
            <a:off x="1620785" y="3923071"/>
            <a:ext cx="794577"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xmlns="" id="{B5D06063-1B16-418B-BF68-0251FB71C712}"/>
              </a:ext>
            </a:extLst>
          </p:cNvPr>
          <p:cNvCxnSpPr/>
          <p:nvPr/>
        </p:nvCxnSpPr>
        <p:spPr>
          <a:xfrm flipH="1">
            <a:off x="4887296" y="3923071"/>
            <a:ext cx="406466"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xmlns="" id="{4CAC55C9-1A3E-4CD9-80B7-F45E497E3808}"/>
              </a:ext>
            </a:extLst>
          </p:cNvPr>
          <p:cNvSpPr txBox="1"/>
          <p:nvPr/>
        </p:nvSpPr>
        <p:spPr>
          <a:xfrm>
            <a:off x="3709038" y="5788900"/>
            <a:ext cx="4103490" cy="646331"/>
          </a:xfrm>
          <a:prstGeom prst="rect">
            <a:avLst/>
          </a:prstGeom>
          <a:noFill/>
        </p:spPr>
        <p:txBody>
          <a:bodyPr wrap="square" rtlCol="0">
            <a:spAutoFit/>
          </a:bodyPr>
          <a:lstStyle/>
          <a:p>
            <a:r>
              <a:rPr lang="en-IN" dirty="0"/>
              <a:t>Uploading  program through </a:t>
            </a:r>
            <a:r>
              <a:rPr lang="en-IN" dirty="0" err="1"/>
              <a:t>arduino</a:t>
            </a:r>
            <a:r>
              <a:rPr lang="en-IN" dirty="0"/>
              <a:t> ide/ power supply</a:t>
            </a:r>
          </a:p>
        </p:txBody>
      </p:sp>
    </p:spTree>
    <p:extLst>
      <p:ext uri="{BB962C8B-B14F-4D97-AF65-F5344CB8AC3E}">
        <p14:creationId xmlns:p14="http://schemas.microsoft.com/office/powerpoint/2010/main" val="3413362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82957BF-946F-4841-931A-4B1D7A10894F}"/>
              </a:ext>
            </a:extLst>
          </p:cNvPr>
          <p:cNvSpPr txBox="1"/>
          <p:nvPr/>
        </p:nvSpPr>
        <p:spPr>
          <a:xfrm>
            <a:off x="2056356" y="666294"/>
            <a:ext cx="9181578" cy="7048083"/>
          </a:xfrm>
          <a:prstGeom prst="rect">
            <a:avLst/>
          </a:prstGeom>
          <a:noFill/>
        </p:spPr>
        <p:txBody>
          <a:bodyPr wrap="square" rtlCol="0">
            <a:spAutoFit/>
          </a:bodyPr>
          <a:lstStyle/>
          <a:p>
            <a:r>
              <a:rPr lang="en-IN" sz="3600" dirty="0">
                <a:solidFill>
                  <a:srgbClr val="00B0F0"/>
                </a:solidFill>
              </a:rPr>
              <a:t>HARDWARE REQUIRED:</a:t>
            </a:r>
          </a:p>
          <a:p>
            <a:r>
              <a:rPr lang="en-IN" sz="4000" dirty="0"/>
              <a:t>ESP8266 module</a:t>
            </a:r>
          </a:p>
          <a:p>
            <a:endParaRPr lang="en-IN" sz="4000" dirty="0"/>
          </a:p>
          <a:p>
            <a:r>
              <a:rPr lang="en-IN" sz="4000" dirty="0"/>
              <a:t>Ultrasonic sensor</a:t>
            </a:r>
          </a:p>
          <a:p>
            <a:r>
              <a:rPr lang="en-IN" sz="4000" dirty="0"/>
              <a:t>LDR</a:t>
            </a:r>
          </a:p>
          <a:p>
            <a:r>
              <a:rPr lang="en-IN" sz="4000" dirty="0"/>
              <a:t>DHT sensor</a:t>
            </a:r>
          </a:p>
          <a:p>
            <a:r>
              <a:rPr lang="en-IN" sz="4000" dirty="0"/>
              <a:t>Servo motor</a:t>
            </a:r>
          </a:p>
          <a:p>
            <a:r>
              <a:rPr lang="en-IN" sz="4000" dirty="0"/>
              <a:t>LEDS</a:t>
            </a:r>
          </a:p>
          <a:p>
            <a:r>
              <a:rPr lang="en-IN" sz="4000" dirty="0"/>
              <a:t>MQ2</a:t>
            </a:r>
          </a:p>
          <a:p>
            <a:endParaRPr lang="en-IN" sz="3200" dirty="0">
              <a:solidFill>
                <a:srgbClr val="00B0F0"/>
              </a:solidFill>
            </a:endParaRPr>
          </a:p>
          <a:p>
            <a:endParaRPr lang="en-IN" sz="3200" dirty="0"/>
          </a:p>
          <a:p>
            <a:endParaRPr lang="en-IN" sz="3200" dirty="0"/>
          </a:p>
        </p:txBody>
      </p:sp>
      <p:pic>
        <p:nvPicPr>
          <p:cNvPr id="4" name="Picture 3" descr="A circuit board&#10;&#10;Description automatically generated">
            <a:extLst>
              <a:ext uri="{FF2B5EF4-FFF2-40B4-BE49-F238E27FC236}">
                <a16:creationId xmlns:a16="http://schemas.microsoft.com/office/drawing/2014/main" xmlns="" id="{C8CAB534-B05D-4A2A-92A9-011A54A80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315318">
            <a:off x="8398483" y="556313"/>
            <a:ext cx="1852479" cy="1852479"/>
          </a:xfrm>
          <a:prstGeom prst="rect">
            <a:avLst/>
          </a:prstGeom>
        </p:spPr>
      </p:pic>
      <p:pic>
        <p:nvPicPr>
          <p:cNvPr id="8" name="Picture 7" descr="A close up of electronics&#10;&#10;Description automatically generated">
            <a:extLst>
              <a:ext uri="{FF2B5EF4-FFF2-40B4-BE49-F238E27FC236}">
                <a16:creationId xmlns:a16="http://schemas.microsoft.com/office/drawing/2014/main" xmlns="" id="{775D9C27-B9FD-4FFD-B37E-DE8CD9BBFC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387" y="2269575"/>
            <a:ext cx="2258148" cy="1335130"/>
          </a:xfrm>
          <a:prstGeom prst="rect">
            <a:avLst/>
          </a:prstGeom>
        </p:spPr>
      </p:pic>
      <p:pic>
        <p:nvPicPr>
          <p:cNvPr id="10" name="Picture 9">
            <a:extLst>
              <a:ext uri="{FF2B5EF4-FFF2-40B4-BE49-F238E27FC236}">
                <a16:creationId xmlns:a16="http://schemas.microsoft.com/office/drawing/2014/main" xmlns="" id="{180B758A-A2EC-458C-A60A-2E8BE449C1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1081" y="2320452"/>
            <a:ext cx="625807" cy="2217094"/>
          </a:xfrm>
          <a:prstGeom prst="rect">
            <a:avLst/>
          </a:prstGeom>
          <a:ln>
            <a:noFill/>
          </a:ln>
        </p:spPr>
      </p:pic>
      <p:pic>
        <p:nvPicPr>
          <p:cNvPr id="12" name="Picture 11" descr="A picture containing electronics&#10;&#10;Description automatically generated">
            <a:extLst>
              <a:ext uri="{FF2B5EF4-FFF2-40B4-BE49-F238E27FC236}">
                <a16:creationId xmlns:a16="http://schemas.microsoft.com/office/drawing/2014/main" xmlns="" id="{91DDEC38-B5D0-4D46-8233-5D166EC66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2011" y="3665960"/>
            <a:ext cx="2133600" cy="905256"/>
          </a:xfrm>
          <a:prstGeom prst="rect">
            <a:avLst/>
          </a:prstGeom>
        </p:spPr>
      </p:pic>
      <p:pic>
        <p:nvPicPr>
          <p:cNvPr id="14" name="Picture 13" descr="A close up of a device&#10;&#10;Description automatically generated">
            <a:extLst>
              <a:ext uri="{FF2B5EF4-FFF2-40B4-BE49-F238E27FC236}">
                <a16:creationId xmlns:a16="http://schemas.microsoft.com/office/drawing/2014/main" xmlns="" id="{9747844F-1BBC-4A3D-99B6-C0C895E64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144" y="3116095"/>
            <a:ext cx="3663863" cy="2747897"/>
          </a:xfrm>
          <a:prstGeom prst="rect">
            <a:avLst/>
          </a:prstGeom>
        </p:spPr>
      </p:pic>
    </p:spTree>
    <p:extLst>
      <p:ext uri="{BB962C8B-B14F-4D97-AF65-F5344CB8AC3E}">
        <p14:creationId xmlns:p14="http://schemas.microsoft.com/office/powerpoint/2010/main" val="2318342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97DD514-2D13-4503-9DF8-6352C0C2DE65}"/>
              </a:ext>
            </a:extLst>
          </p:cNvPr>
          <p:cNvSpPr/>
          <p:nvPr/>
        </p:nvSpPr>
        <p:spPr>
          <a:xfrm>
            <a:off x="4076700" y="838498"/>
            <a:ext cx="6096000" cy="1692771"/>
          </a:xfrm>
          <a:prstGeom prst="rect">
            <a:avLst/>
          </a:prstGeom>
        </p:spPr>
        <p:txBody>
          <a:bodyPr>
            <a:spAutoFit/>
          </a:bodyPr>
          <a:lstStyle/>
          <a:p>
            <a:r>
              <a:rPr lang="en-IN" sz="4000" dirty="0">
                <a:solidFill>
                  <a:srgbClr val="00B0F0"/>
                </a:solidFill>
                <a:latin typeface="Roboto"/>
              </a:rPr>
              <a:t>Software’s Required</a:t>
            </a:r>
          </a:p>
          <a:p>
            <a:pPr>
              <a:buFont typeface="Arial" panose="020B0604020202020204" pitchFamily="34" charset="0"/>
              <a:buChar char="•"/>
            </a:pPr>
            <a:r>
              <a:rPr lang="en-IN" sz="3200" dirty="0">
                <a:solidFill>
                  <a:srgbClr val="171D20"/>
                </a:solidFill>
                <a:latin typeface="Roboto"/>
              </a:rPr>
              <a:t>Arduino IDE</a:t>
            </a:r>
          </a:p>
          <a:p>
            <a:pPr>
              <a:buFont typeface="Arial" panose="020B0604020202020204" pitchFamily="34" charset="0"/>
              <a:buChar char="•"/>
            </a:pPr>
            <a:r>
              <a:rPr lang="en-IN" sz="3200" dirty="0">
                <a:solidFill>
                  <a:srgbClr val="171D20"/>
                </a:solidFill>
                <a:latin typeface="Roboto"/>
              </a:rPr>
              <a:t>MIT APP INVENTOR</a:t>
            </a:r>
            <a:endParaRPr lang="en-IN" sz="3200" b="0" i="0" dirty="0">
              <a:solidFill>
                <a:srgbClr val="171D20"/>
              </a:solidFill>
              <a:effectLst/>
              <a:latin typeface="Roboto"/>
            </a:endParaRPr>
          </a:p>
        </p:txBody>
      </p:sp>
    </p:spTree>
    <p:extLst>
      <p:ext uri="{BB962C8B-B14F-4D97-AF65-F5344CB8AC3E}">
        <p14:creationId xmlns:p14="http://schemas.microsoft.com/office/powerpoint/2010/main" val="34253212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037102" cy="68580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22987727"/>
      </p:ext>
    </p:extLst>
  </p:cSld>
  <p:clrMapOvr>
    <a:masterClrMapping/>
  </p:clrMapOvr>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TM10001104[[fn=Feathered]]</Template>
  <TotalTime>774</TotalTime>
  <Words>317</Words>
  <Application>Microsoft Office PowerPoint</Application>
  <PresentationFormat>Custom</PresentationFormat>
  <Paragraphs>45</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Feathered</vt:lpstr>
      <vt:lpstr>IOT BASED SMART POULTRY FARM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OUTPUTS OF OUR PROJECT</vt:lpstr>
      <vt:lpstr>PowerPoint Presentation</vt:lpstr>
      <vt:lpstr>PowerPoint Presentation</vt:lpstr>
      <vt:lpstr>PowerPoint Presentation</vt:lpstr>
      <vt:lpstr>USAGE OF MIT APP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POULTRY FARM</dc:title>
  <dc:creator>adithya ramapuram</dc:creator>
  <cp:lastModifiedBy>Ramapuram</cp:lastModifiedBy>
  <cp:revision>34</cp:revision>
  <dcterms:created xsi:type="dcterms:W3CDTF">2019-07-09T07:20:04Z</dcterms:created>
  <dcterms:modified xsi:type="dcterms:W3CDTF">2019-07-17T07:16:51Z</dcterms:modified>
</cp:coreProperties>
</file>